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8" r:id="rId3"/>
    <p:sldId id="262" r:id="rId4"/>
    <p:sldId id="260" r:id="rId5"/>
  </p:sldIdLst>
  <p:sldSz cx="6858000" cy="9906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5615" userDrawn="1">
          <p15:clr>
            <a:srgbClr val="A4A3A4"/>
          </p15:clr>
        </p15:guide>
        <p15:guide id="7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6"/>
    <p:restoredTop sz="94234"/>
  </p:normalViewPr>
  <p:slideViewPr>
    <p:cSldViewPr snapToGrid="0" snapToObjects="1">
      <p:cViewPr varScale="1">
        <p:scale>
          <a:sx n="84" d="100"/>
          <a:sy n="84" d="100"/>
        </p:scale>
        <p:origin x="2820" y="90"/>
      </p:cViewPr>
      <p:guideLst>
        <p:guide orient="horz" pos="5615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6ECB1-4FF0-A44F-B8D5-789C93DC290F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F13D-84D8-6A44-83D4-9EE6677431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01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72" indent="0" algn="ctr">
              <a:buNone/>
              <a:defRPr sz="1500"/>
            </a:lvl2pPr>
            <a:lvl3pPr marL="685743" indent="0" algn="ctr">
              <a:buNone/>
              <a:defRPr sz="1350"/>
            </a:lvl3pPr>
            <a:lvl4pPr marL="1028614" indent="0" algn="ctr">
              <a:buNone/>
              <a:defRPr sz="1200"/>
            </a:lvl4pPr>
            <a:lvl5pPr marL="1371486" indent="0" algn="ctr">
              <a:buNone/>
              <a:defRPr sz="1200"/>
            </a:lvl5pPr>
            <a:lvl6pPr marL="1714356" indent="0" algn="ctr">
              <a:buNone/>
              <a:defRPr sz="1200"/>
            </a:lvl6pPr>
            <a:lvl7pPr marL="2057228" indent="0" algn="ctr">
              <a:buNone/>
              <a:defRPr sz="1200"/>
            </a:lvl7pPr>
            <a:lvl8pPr marL="2400098" indent="0" algn="ctr">
              <a:buNone/>
              <a:defRPr sz="1200"/>
            </a:lvl8pPr>
            <a:lvl9pPr marL="2742970" indent="0" algn="ctr">
              <a:buNone/>
              <a:defRPr sz="12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2469625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6629229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527406"/>
            <a:ext cx="5915025" cy="1914702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426285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426285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72" indent="0">
              <a:buNone/>
              <a:defRPr sz="2100"/>
            </a:lvl2pPr>
            <a:lvl3pPr marL="685743" indent="0">
              <a:buNone/>
              <a:defRPr sz="1800"/>
            </a:lvl3pPr>
            <a:lvl4pPr marL="1028614" indent="0">
              <a:buNone/>
              <a:defRPr sz="1500"/>
            </a:lvl4pPr>
            <a:lvl5pPr marL="1371486" indent="0">
              <a:buNone/>
              <a:defRPr sz="1500"/>
            </a:lvl5pPr>
            <a:lvl6pPr marL="1714356" indent="0">
              <a:buNone/>
              <a:defRPr sz="1500"/>
            </a:lvl6pPr>
            <a:lvl7pPr marL="2057228" indent="0">
              <a:buNone/>
              <a:defRPr sz="1500"/>
            </a:lvl7pPr>
            <a:lvl8pPr marL="2400098" indent="0">
              <a:buNone/>
              <a:defRPr sz="1500"/>
            </a:lvl8pPr>
            <a:lvl9pPr marL="274297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755A-CF30-D146-8D26-B2A5A92CA76D}" type="datetimeFigureOut">
              <a:rPr lang="de-DE" smtClean="0"/>
              <a:t>26.10.2017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9181399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48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74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6" indent="-171436" algn="l" defTabSz="68574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78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49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21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92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64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35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2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3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4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5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2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9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7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41193" y="1239195"/>
            <a:ext cx="4201300" cy="4201300"/>
            <a:chOff x="1356440" y="82790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135644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177657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219670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261683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303696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345709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7722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429735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71748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513761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35644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77657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219670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261683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303696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45709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387722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429735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71748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13761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35644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177657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19670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261683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303696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45709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387722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429735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71748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513761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135644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177657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219670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261683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303696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345709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387722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429735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71748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513761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135644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177657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219670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261683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303696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345709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387722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429735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71748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513761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135644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177657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219670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261683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303696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345709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387722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429735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71748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513761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135644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177657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219670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261683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303696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345709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387722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429735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71748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513761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135644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177657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219670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261683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303696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345709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387722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429735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71748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513761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135644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177657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219670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261683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303696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345709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387722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429735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71748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513761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135644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177657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219670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261683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303696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345709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387722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429735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471748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513761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262196" y="6249130"/>
            <a:ext cx="34009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Eine Wand liegt immer auf der Grenze eines Quadrates. Wir stellen uns also vor, wir stehen auf diesem Quadrat.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Die Position eines Quadrates gibt man durch seine linke untere Ecke an.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Deshalb ist das Quadrat an der Position </a:t>
            </a:r>
            <a:r>
              <a:rPr lang="de-DE" sz="1100" b="1" dirty="0">
                <a:solidFill>
                  <a:schemeClr val="accent2"/>
                </a:solidFill>
              </a:rPr>
              <a:t>x=2</a:t>
            </a:r>
            <a:r>
              <a:rPr lang="de-DE" sz="1100" dirty="0"/>
              <a:t> und </a:t>
            </a:r>
            <a:r>
              <a:rPr lang="de-DE" sz="1100" b="1" dirty="0" err="1">
                <a:solidFill>
                  <a:schemeClr val="accent2"/>
                </a:solidFill>
              </a:rPr>
              <a:t>z</a:t>
            </a:r>
            <a:r>
              <a:rPr lang="de-DE" sz="1100" b="1" dirty="0">
                <a:solidFill>
                  <a:schemeClr val="accent2"/>
                </a:solidFill>
              </a:rPr>
              <a:t>=1.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Dann sagt man noch, welche Wand man auf dem Quadrat setzen möchte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FF0000"/>
                </a:solidFill>
              </a:rPr>
              <a:t>left</a:t>
            </a:r>
            <a:r>
              <a:rPr lang="de-DE" sz="1100" dirty="0">
                <a:solidFill>
                  <a:srgbClr val="FF0000"/>
                </a:solidFill>
              </a:rPr>
              <a:t> </a:t>
            </a:r>
            <a:r>
              <a:rPr lang="de-DE" sz="1100" dirty="0"/>
              <a:t>= links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00ECEF"/>
                </a:solidFill>
              </a:rPr>
              <a:t>right</a:t>
            </a:r>
            <a:r>
              <a:rPr lang="de-DE" sz="1100" dirty="0">
                <a:solidFill>
                  <a:srgbClr val="00ECEF"/>
                </a:solidFill>
              </a:rPr>
              <a:t> </a:t>
            </a:r>
            <a:r>
              <a:rPr lang="de-DE" sz="1100" dirty="0"/>
              <a:t>= rechts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008000"/>
                </a:solidFill>
              </a:rPr>
              <a:t>back</a:t>
            </a:r>
            <a:r>
              <a:rPr lang="de-DE" sz="1100" dirty="0"/>
              <a:t> = </a:t>
            </a:r>
            <a:r>
              <a:rPr lang="de-DE" sz="1100" dirty="0" smtClean="0"/>
              <a:t>unten (also hinter mir</a:t>
            </a:r>
            <a:r>
              <a:rPr lang="de-DE" sz="1100" dirty="0"/>
              <a:t>)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FFC000"/>
                </a:solidFill>
              </a:rPr>
              <a:t>front</a:t>
            </a:r>
            <a:r>
              <a:rPr lang="de-DE" sz="1100" dirty="0"/>
              <a:t> = </a:t>
            </a:r>
            <a:r>
              <a:rPr lang="de-DE" sz="1100" dirty="0" smtClean="0"/>
              <a:t>oben (also </a:t>
            </a:r>
            <a:r>
              <a:rPr lang="de-DE" sz="1100" dirty="0"/>
              <a:t>vor mir)</a:t>
            </a:r>
          </a:p>
          <a:p>
            <a:pPr marL="285726" indent="-285726">
              <a:buFont typeface="Arial" charset="0"/>
              <a:buChar char="•"/>
            </a:pPr>
            <a:endParaRPr lang="de-DE" sz="1100" dirty="0"/>
          </a:p>
        </p:txBody>
      </p:sp>
      <p:sp>
        <p:nvSpPr>
          <p:cNvPr id="4" name="Rounded Rectangle 3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9" name="Group 1"/>
          <p:cNvGrpSpPr/>
          <p:nvPr/>
        </p:nvGrpSpPr>
        <p:grpSpPr>
          <a:xfrm>
            <a:off x="387908" y="6365349"/>
            <a:ext cx="2875720" cy="2877671"/>
            <a:chOff x="563030" y="4779681"/>
            <a:chExt cx="4844747" cy="4848033"/>
          </a:xfrm>
        </p:grpSpPr>
        <p:pic>
          <p:nvPicPr>
            <p:cNvPr id="130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31" name="Straight Arrow Connector 107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08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09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10"/>
            <p:cNvSpPr txBox="1"/>
            <p:nvPr/>
          </p:nvSpPr>
          <p:spPr>
            <a:xfrm>
              <a:off x="2232061" y="9166785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>
                  <a:solidFill>
                    <a:schemeClr val="accent2"/>
                  </a:solidFill>
                </a:rPr>
                <a:t>z</a:t>
              </a:r>
              <a:r>
                <a:rPr lang="de-DE" sz="1050" b="1" dirty="0">
                  <a:solidFill>
                    <a:schemeClr val="accent2"/>
                  </a:solidFill>
                </a:rPr>
                <a:t>=1</a:t>
              </a:r>
            </a:p>
          </p:txBody>
        </p:sp>
        <p:sp>
          <p:nvSpPr>
            <p:cNvPr id="135" name="TextBox 111"/>
            <p:cNvSpPr txBox="1"/>
            <p:nvPr/>
          </p:nvSpPr>
          <p:spPr>
            <a:xfrm>
              <a:off x="3015299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36" name="TextBox 112"/>
            <p:cNvSpPr txBox="1"/>
            <p:nvPr/>
          </p:nvSpPr>
          <p:spPr>
            <a:xfrm>
              <a:off x="3702270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3</a:t>
              </a:r>
            </a:p>
          </p:txBody>
        </p:sp>
        <p:sp>
          <p:nvSpPr>
            <p:cNvPr id="137" name="TextBox 113"/>
            <p:cNvSpPr txBox="1"/>
            <p:nvPr/>
          </p:nvSpPr>
          <p:spPr>
            <a:xfrm>
              <a:off x="577770" y="754417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/>
                <a:t>=1</a:t>
              </a:r>
              <a:endParaRPr lang="de-DE" sz="1050" dirty="0"/>
            </a:p>
          </p:txBody>
        </p:sp>
        <p:sp>
          <p:nvSpPr>
            <p:cNvPr id="138" name="TextBox 114"/>
            <p:cNvSpPr txBox="1"/>
            <p:nvPr/>
          </p:nvSpPr>
          <p:spPr>
            <a:xfrm>
              <a:off x="582254" y="8194111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x=0</a:t>
              </a:r>
            </a:p>
          </p:txBody>
        </p:sp>
        <p:sp>
          <p:nvSpPr>
            <p:cNvPr id="139" name="TextBox 115"/>
            <p:cNvSpPr txBox="1"/>
            <p:nvPr/>
          </p:nvSpPr>
          <p:spPr>
            <a:xfrm>
              <a:off x="1569848" y="9199940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z</a:t>
              </a:r>
              <a:r>
                <a:rPr lang="de-DE" sz="1050" dirty="0"/>
                <a:t>=0</a:t>
              </a:r>
            </a:p>
          </p:txBody>
        </p:sp>
        <p:cxnSp>
          <p:nvCxnSpPr>
            <p:cNvPr id="140" name="Straight Arrow Connector 116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17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18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19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20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21"/>
            <p:cNvSpPr txBox="1"/>
            <p:nvPr/>
          </p:nvSpPr>
          <p:spPr>
            <a:xfrm>
              <a:off x="563030" y="6849873"/>
              <a:ext cx="6459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>
                  <a:solidFill>
                    <a:schemeClr val="accent2"/>
                  </a:solidFill>
                </a:rPr>
                <a:t>x=2</a:t>
              </a:r>
            </a:p>
          </p:txBody>
        </p:sp>
        <p:sp>
          <p:nvSpPr>
            <p:cNvPr id="146" name="TextBox 122"/>
            <p:cNvSpPr txBox="1"/>
            <p:nvPr/>
          </p:nvSpPr>
          <p:spPr>
            <a:xfrm>
              <a:off x="577770" y="618802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x=3</a:t>
              </a:r>
            </a:p>
          </p:txBody>
        </p:sp>
        <p:sp>
          <p:nvSpPr>
            <p:cNvPr id="147" name="Oval 123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48" name="Rectangle 124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</p:spTree>
    <p:extLst>
      <p:ext uri="{BB962C8B-B14F-4D97-AF65-F5344CB8AC3E}">
        <p14:creationId xmlns:p14="http://schemas.microsoft.com/office/powerpoint/2010/main" val="1581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135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14833" y="2172242"/>
            <a:ext cx="743215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Muster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.HECKE);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'unten'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'Würfel'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.neuerFeuerball(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'Feuerball'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'Beschleuniger'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.onCollect(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r>
              <a:rPr lang="de-DE" sz="1000" noProof="1">
                <a:latin typeface="Monaco" charset="0"/>
              </a:rPr>
              <a:t>  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.spieler.speed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*=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  });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it-IT" sz="1000" noProof="1">
                <a:latin typeface="Monaco" charset="0"/>
              </a:rPr>
              <a:t>  </a:t>
            </a:r>
            <a:r>
              <a:rPr lang="it-IT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.neuesPortal(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9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nb-NO" sz="1000" noProof="1">
                <a:latin typeface="Monaco" charset="0"/>
              </a:rPr>
              <a:t>  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5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nb-NO" sz="1000" noProof="1">
                <a:latin typeface="Monaco" charset="0"/>
              </a:rPr>
              <a:t>    </a:t>
            </a:r>
            <a:r>
              <a:rPr lang="nb-NO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, i, </a:t>
            </a:r>
            <a:r>
              <a:rPr lang="nb-NO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.alleXSekunden(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irrgarten.neueZufallswand);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{start};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9" y="3127822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6" name="Freihandform 95"/>
          <p:cNvSpPr/>
          <p:nvPr/>
        </p:nvSpPr>
        <p:spPr>
          <a:xfrm>
            <a:off x="2518508" y="2549205"/>
            <a:ext cx="3878224" cy="383789"/>
          </a:xfrm>
          <a:custGeom>
            <a:avLst/>
            <a:gdLst>
              <a:gd name="connsiteX0" fmla="*/ 218137 w 3645884"/>
              <a:gd name="connsiteY0" fmla="*/ 493504 h 493504"/>
              <a:gd name="connsiteX1" fmla="*/ 298819 w 3645884"/>
              <a:gd name="connsiteY1" fmla="*/ 170774 h 493504"/>
              <a:gd name="connsiteX2" fmla="*/ 3115978 w 3645884"/>
              <a:gd name="connsiteY2" fmla="*/ 9410 h 493504"/>
              <a:gd name="connsiteX3" fmla="*/ 3640413 w 3645884"/>
              <a:gd name="connsiteY3" fmla="*/ 439715 h 49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884" h="493504">
                <a:moveTo>
                  <a:pt x="218137" y="493504"/>
                </a:moveTo>
                <a:cubicBezTo>
                  <a:pt x="16991" y="372480"/>
                  <a:pt x="-184154" y="251456"/>
                  <a:pt x="298819" y="170774"/>
                </a:cubicBezTo>
                <a:cubicBezTo>
                  <a:pt x="781792" y="90092"/>
                  <a:pt x="2559046" y="-35413"/>
                  <a:pt x="3115978" y="9410"/>
                </a:cubicBezTo>
                <a:cubicBezTo>
                  <a:pt x="3672910" y="54233"/>
                  <a:pt x="3656661" y="246974"/>
                  <a:pt x="3640413" y="43971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07" name="Rechteck 106"/>
          <p:cNvSpPr/>
          <p:nvPr/>
        </p:nvSpPr>
        <p:spPr>
          <a:xfrm>
            <a:off x="5262166" y="4378559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9" name="Rechteck 108"/>
          <p:cNvSpPr/>
          <p:nvPr/>
        </p:nvSpPr>
        <p:spPr>
          <a:xfrm rot="16200000">
            <a:off x="5441462" y="4557855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0" name="Rechteck 109"/>
          <p:cNvSpPr/>
          <p:nvPr/>
        </p:nvSpPr>
        <p:spPr>
          <a:xfrm>
            <a:off x="5682685" y="4734739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8" name="Freihandform 107"/>
          <p:cNvSpPr/>
          <p:nvPr/>
        </p:nvSpPr>
        <p:spPr>
          <a:xfrm>
            <a:off x="4316818" y="4101902"/>
            <a:ext cx="1220555" cy="433940"/>
          </a:xfrm>
          <a:custGeom>
            <a:avLst/>
            <a:gdLst>
              <a:gd name="connsiteX0" fmla="*/ 0 w 2238935"/>
              <a:gd name="connsiteY0" fmla="*/ 14434 h 433940"/>
              <a:gd name="connsiteX1" fmla="*/ 504265 w 2238935"/>
              <a:gd name="connsiteY1" fmla="*/ 48052 h 433940"/>
              <a:gd name="connsiteX2" fmla="*/ 598394 w 2238935"/>
              <a:gd name="connsiteY2" fmla="*/ 411122 h 433940"/>
              <a:gd name="connsiteX3" fmla="*/ 2238935 w 2238935"/>
              <a:gd name="connsiteY3" fmla="*/ 397675 h 43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935" h="433940">
                <a:moveTo>
                  <a:pt x="0" y="14434"/>
                </a:moveTo>
                <a:cubicBezTo>
                  <a:pt x="202266" y="-1815"/>
                  <a:pt x="404533" y="-18063"/>
                  <a:pt x="504265" y="48052"/>
                </a:cubicBezTo>
                <a:cubicBezTo>
                  <a:pt x="603997" y="114167"/>
                  <a:pt x="309282" y="352852"/>
                  <a:pt x="598394" y="411122"/>
                </a:cubicBezTo>
                <a:cubicBezTo>
                  <a:pt x="887506" y="469392"/>
                  <a:pt x="2238935" y="397675"/>
                  <a:pt x="2238935" y="39767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1" name="Rechteck 110"/>
          <p:cNvSpPr/>
          <p:nvPr/>
        </p:nvSpPr>
        <p:spPr>
          <a:xfrm>
            <a:off x="4520905" y="5712427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7" y="6543893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3599233" y="4648139"/>
            <a:ext cx="1059481" cy="1014610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4" name="Freihandform 113"/>
          <p:cNvSpPr/>
          <p:nvPr/>
        </p:nvSpPr>
        <p:spPr>
          <a:xfrm>
            <a:off x="3219715" y="5810665"/>
            <a:ext cx="1712541" cy="705971"/>
          </a:xfrm>
          <a:custGeom>
            <a:avLst/>
            <a:gdLst>
              <a:gd name="connsiteX0" fmla="*/ 24935 w 1712541"/>
              <a:gd name="connsiteY0" fmla="*/ 0 h 705971"/>
              <a:gd name="connsiteX1" fmla="*/ 112341 w 1712541"/>
              <a:gd name="connsiteY1" fmla="*/ 430306 h 705971"/>
              <a:gd name="connsiteX2" fmla="*/ 912441 w 1712541"/>
              <a:gd name="connsiteY2" fmla="*/ 383241 h 705971"/>
              <a:gd name="connsiteX3" fmla="*/ 1712541 w 1712541"/>
              <a:gd name="connsiteY3" fmla="*/ 705971 h 70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541" h="705971">
                <a:moveTo>
                  <a:pt x="24935" y="0"/>
                </a:moveTo>
                <a:cubicBezTo>
                  <a:pt x="-5321" y="183216"/>
                  <a:pt x="-35577" y="366433"/>
                  <a:pt x="112341" y="430306"/>
                </a:cubicBezTo>
                <a:cubicBezTo>
                  <a:pt x="260259" y="494179"/>
                  <a:pt x="645741" y="337297"/>
                  <a:pt x="912441" y="383241"/>
                </a:cubicBezTo>
                <a:cubicBezTo>
                  <a:pt x="1179141" y="429185"/>
                  <a:pt x="1712541" y="705971"/>
                  <a:pt x="1712541" y="705971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05945" y="6570786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7" name="Freihandform 116"/>
          <p:cNvSpPr/>
          <p:nvPr/>
        </p:nvSpPr>
        <p:spPr>
          <a:xfrm>
            <a:off x="3943899" y="5123551"/>
            <a:ext cx="2377748" cy="1393085"/>
          </a:xfrm>
          <a:custGeom>
            <a:avLst/>
            <a:gdLst>
              <a:gd name="connsiteX0" fmla="*/ 0 w 2423847"/>
              <a:gd name="connsiteY0" fmla="*/ 61822 h 1272057"/>
              <a:gd name="connsiteX1" fmla="*/ 1653989 w 2423847"/>
              <a:gd name="connsiteY1" fmla="*/ 451787 h 1272057"/>
              <a:gd name="connsiteX2" fmla="*/ 2346512 w 2423847"/>
              <a:gd name="connsiteY2" fmla="*/ 21481 h 1272057"/>
              <a:gd name="connsiteX3" fmla="*/ 2407024 w 2423847"/>
              <a:gd name="connsiteY3" fmla="*/ 1272057 h 127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47" h="1272057">
                <a:moveTo>
                  <a:pt x="0" y="61822"/>
                </a:moveTo>
                <a:cubicBezTo>
                  <a:pt x="631452" y="260166"/>
                  <a:pt x="1262904" y="458510"/>
                  <a:pt x="1653989" y="451787"/>
                </a:cubicBezTo>
                <a:cubicBezTo>
                  <a:pt x="2045074" y="445064"/>
                  <a:pt x="2221006" y="-115231"/>
                  <a:pt x="2346512" y="21481"/>
                </a:cubicBezTo>
                <a:cubicBezTo>
                  <a:pt x="2472018" y="158193"/>
                  <a:pt x="2407024" y="1272057"/>
                  <a:pt x="2407024" y="127205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4440032" y="7962729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3412738" y="7962195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3" name="Rechteck 122"/>
          <p:cNvSpPr/>
          <p:nvPr/>
        </p:nvSpPr>
        <p:spPr>
          <a:xfrm rot="5400000">
            <a:off x="5444905" y="705216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2" name="Freihandform 121"/>
          <p:cNvSpPr/>
          <p:nvPr/>
        </p:nvSpPr>
        <p:spPr>
          <a:xfrm>
            <a:off x="3473250" y="6691449"/>
            <a:ext cx="2077570" cy="672402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4" name="Oval 123"/>
          <p:cNvSpPr/>
          <p:nvPr/>
        </p:nvSpPr>
        <p:spPr>
          <a:xfrm>
            <a:off x="6179792" y="32267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5" name="Freihandform 124"/>
          <p:cNvSpPr/>
          <p:nvPr/>
        </p:nvSpPr>
        <p:spPr>
          <a:xfrm>
            <a:off x="5671844" y="347087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2804732" y="278822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Größe</a:t>
            </a:r>
          </a:p>
        </p:txBody>
      </p:sp>
      <p:sp>
        <p:nvSpPr>
          <p:cNvPr id="128" name="Textfeld 127"/>
          <p:cNvSpPr txBox="1"/>
          <p:nvPr/>
        </p:nvSpPr>
        <p:spPr>
          <a:xfrm>
            <a:off x="1878755" y="370349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Position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2094160" y="5994373"/>
            <a:ext cx="1134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noProof="1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„doppelt so schnell“</a:t>
            </a:r>
          </a:p>
        </p:txBody>
      </p:sp>
      <p:sp>
        <p:nvSpPr>
          <p:cNvPr id="131" name="Rechteck 130"/>
          <p:cNvSpPr/>
          <p:nvPr/>
        </p:nvSpPr>
        <p:spPr>
          <a:xfrm>
            <a:off x="106995" y="8621116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0" name="Textfeld 119"/>
          <p:cNvSpPr txBox="1"/>
          <p:nvPr/>
        </p:nvSpPr>
        <p:spPr>
          <a:xfrm>
            <a:off x="3157700" y="9021117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...und los geht‘s!</a:t>
            </a:r>
          </a:p>
        </p:txBody>
      </p:sp>
      <p:sp>
        <p:nvSpPr>
          <p:cNvPr id="121" name="Freihandform 120"/>
          <p:cNvSpPr/>
          <p:nvPr/>
        </p:nvSpPr>
        <p:spPr>
          <a:xfrm>
            <a:off x="1792367" y="8660623"/>
            <a:ext cx="1586753" cy="396752"/>
          </a:xfrm>
          <a:custGeom>
            <a:avLst/>
            <a:gdLst>
              <a:gd name="connsiteX0" fmla="*/ 1586753 w 1586753"/>
              <a:gd name="connsiteY0" fmla="*/ 396752 h 396752"/>
              <a:gd name="connsiteX1" fmla="*/ 1277470 w 1586753"/>
              <a:gd name="connsiteY1" fmla="*/ 6788 h 396752"/>
              <a:gd name="connsiteX2" fmla="*/ 423582 w 1586753"/>
              <a:gd name="connsiteY2" fmla="*/ 141258 h 396752"/>
              <a:gd name="connsiteX3" fmla="*/ 0 w 1586753"/>
              <a:gd name="connsiteY3" fmla="*/ 40405 h 3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6753" h="396752">
                <a:moveTo>
                  <a:pt x="1586753" y="396752"/>
                </a:moveTo>
                <a:cubicBezTo>
                  <a:pt x="1529042" y="223061"/>
                  <a:pt x="1471332" y="49370"/>
                  <a:pt x="1277470" y="6788"/>
                </a:cubicBezTo>
                <a:cubicBezTo>
                  <a:pt x="1083608" y="-35794"/>
                  <a:pt x="636494" y="135655"/>
                  <a:pt x="423582" y="141258"/>
                </a:cubicBezTo>
                <a:cubicBezTo>
                  <a:pt x="210670" y="146861"/>
                  <a:pt x="105335" y="93633"/>
                  <a:pt x="0" y="4040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30" name="Textfeld 129"/>
          <p:cNvSpPr txBox="1"/>
          <p:nvPr/>
        </p:nvSpPr>
        <p:spPr>
          <a:xfrm>
            <a:off x="285042" y="1214552"/>
            <a:ext cx="39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>
                <a:latin typeface="Segoe Print" charset="0"/>
                <a:ea typeface="Segoe Print" charset="0"/>
                <a:cs typeface="Segoe Print" charset="0"/>
              </a:rPr>
              <a:t>Spickzettel</a:t>
            </a:r>
          </a:p>
        </p:txBody>
      </p:sp>
      <p:sp>
        <p:nvSpPr>
          <p:cNvPr id="133" name="Textfeld 119"/>
          <p:cNvSpPr txBox="1"/>
          <p:nvPr/>
        </p:nvSpPr>
        <p:spPr>
          <a:xfrm>
            <a:off x="3779231" y="8554841"/>
            <a:ext cx="2104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...cooool </a:t>
            </a:r>
            <a:r>
              <a:rPr lang="mr-IN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 ich sehe die anderen auch!</a:t>
            </a:r>
          </a:p>
        </p:txBody>
      </p:sp>
      <p:sp>
        <p:nvSpPr>
          <p:cNvPr id="135" name="Freihandform 118"/>
          <p:cNvSpPr/>
          <p:nvPr/>
        </p:nvSpPr>
        <p:spPr>
          <a:xfrm>
            <a:off x="2834232" y="8267562"/>
            <a:ext cx="1164489" cy="33380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  <a:gd name="connsiteX0" fmla="*/ 1539688 w 1544402"/>
              <a:gd name="connsiteY0" fmla="*/ 268941 h 285053"/>
              <a:gd name="connsiteX1" fmla="*/ 909170 w 1544402"/>
              <a:gd name="connsiteY1" fmla="*/ 24155 h 285053"/>
              <a:gd name="connsiteX2" fmla="*/ 0 w 1544402"/>
              <a:gd name="connsiteY2" fmla="*/ 0 h 285053"/>
              <a:gd name="connsiteX0" fmla="*/ 1141754 w 1164489"/>
              <a:gd name="connsiteY0" fmla="*/ 319741 h 333807"/>
              <a:gd name="connsiteX1" fmla="*/ 909170 w 1164489"/>
              <a:gd name="connsiteY1" fmla="*/ 24155 h 333807"/>
              <a:gd name="connsiteX2" fmla="*/ 0 w 1164489"/>
              <a:gd name="connsiteY2" fmla="*/ 0 h 3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4489" h="333807">
                <a:moveTo>
                  <a:pt x="1141754" y="319741"/>
                </a:moveTo>
                <a:cubicBezTo>
                  <a:pt x="1196102" y="406026"/>
                  <a:pt x="1165785" y="68978"/>
                  <a:pt x="909170" y="24155"/>
                </a:cubicBezTo>
                <a:cubicBezTo>
                  <a:pt x="652555" y="-20668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/>
              <a:t>http://adresse:8080/</a:t>
            </a:r>
          </a:p>
          <a:p>
            <a:r>
              <a:rPr lang="de-DE" sz="1000" noProof="1"/>
              <a:t>?</a:t>
            </a:r>
            <a:r>
              <a:rPr lang="de-DE" sz="1000" b="1" noProof="1"/>
              <a:t>color</a:t>
            </a:r>
            <a:r>
              <a:rPr lang="de-DE" sz="1000" noProof="1"/>
              <a:t>=rgb(0,0,255)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speed</a:t>
            </a:r>
            <a:r>
              <a:rPr lang="de-DE" sz="1000" noProof="1"/>
              <a:t>=3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name</a:t>
            </a:r>
            <a:r>
              <a:rPr lang="de-DE" sz="1000" noProof="1"/>
              <a:t>=Batman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x</a:t>
            </a:r>
            <a:r>
              <a:rPr lang="de-DE" sz="1000" noProof="1"/>
              <a:t>=3&amp;</a:t>
            </a:r>
            <a:r>
              <a:rPr lang="de-DE" sz="1000" b="1" noProof="1"/>
              <a:t>z</a:t>
            </a:r>
            <a:r>
              <a:rPr lang="de-DE" sz="1000" noProof="1"/>
              <a:t>=5</a:t>
            </a:r>
          </a:p>
        </p:txBody>
      </p:sp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155" y="3571468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135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14833" y="2172242"/>
            <a:ext cx="743215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 smtClean="0">
                <a:solidFill>
                  <a:srgbClr val="0000CF"/>
                </a:solidFill>
                <a:latin typeface="Monaco" charset="0"/>
              </a:rPr>
              <a:t>26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de-DE" sz="1000" noProof="1" smtClean="0">
                <a:solidFill>
                  <a:srgbClr val="000000"/>
                </a:solidFill>
                <a:latin typeface="Monaco"/>
              </a:rPr>
              <a:t>  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.neuerWuerfel(1, i,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'Würfel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      .</a:t>
            </a:r>
            <a:r>
              <a:rPr lang="de-DE" sz="1000" dirty="0" err="1" smtClean="0">
                <a:latin typeface="Monaco"/>
              </a:rPr>
              <a:t>wuerfel.</a:t>
            </a:r>
            <a:r>
              <a:rPr lang="de-DE" sz="1000" b="1" dirty="0" err="1" smtClean="0">
                <a:latin typeface="Monaco"/>
              </a:rPr>
              <a:t>onCollect</a:t>
            </a:r>
            <a:r>
              <a:rPr lang="de-DE" sz="1000" dirty="0" smtClean="0">
                <a:latin typeface="Monaco"/>
              </a:rPr>
              <a:t>(</a:t>
            </a:r>
            <a:r>
              <a:rPr lang="de-DE" sz="1000" dirty="0" err="1" smtClean="0">
                <a:latin typeface="Monaco"/>
              </a:rPr>
              <a:t>spieleFressenTonAb</a:t>
            </a:r>
            <a:r>
              <a:rPr lang="de-DE" sz="1000" dirty="0" smtClean="0">
                <a:latin typeface="Monaco"/>
              </a:rPr>
              <a:t>); </a:t>
            </a:r>
          </a:p>
          <a:p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}</a:t>
            </a:r>
            <a:endParaRPr lang="de-DE" sz="1000" dirty="0">
              <a:latin typeface="Monaco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const fire =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.neuerFeuerball(5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5,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'Feuerball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  fire.</a:t>
            </a:r>
            <a:r>
              <a:rPr lang="de-DE" sz="1000" b="1" dirty="0" err="1" smtClean="0">
                <a:latin typeface="Monaco"/>
              </a:rPr>
              <a:t>onCollect</a:t>
            </a:r>
            <a:r>
              <a:rPr lang="de-DE" sz="1000" dirty="0" smtClean="0">
                <a:latin typeface="Monaco"/>
              </a:rPr>
              <a:t>(</a:t>
            </a:r>
          </a:p>
          <a:p>
            <a:endParaRPr lang="de-DE" sz="1000" dirty="0">
              <a:latin typeface="Monaco"/>
            </a:endParaRPr>
          </a:p>
          <a:p>
            <a:r>
              <a:rPr lang="de-DE" sz="1000" dirty="0" smtClean="0">
                <a:latin typeface="Monaco"/>
              </a:rPr>
              <a:t>      </a:t>
            </a:r>
            <a:r>
              <a:rPr lang="de-DE" sz="1000" dirty="0" err="1" smtClean="0">
                <a:latin typeface="Monaco"/>
              </a:rPr>
              <a:t>function</a:t>
            </a:r>
            <a:r>
              <a:rPr lang="de-DE" sz="1000" dirty="0">
                <a:latin typeface="Monaco"/>
              </a:rPr>
              <a:t>()</a:t>
            </a:r>
          </a:p>
          <a:p>
            <a:pPr lvl="1"/>
            <a:r>
              <a:rPr lang="de-DE" sz="1000" dirty="0" smtClean="0">
                <a:latin typeface="Monaco"/>
              </a:rPr>
              <a:t>    {</a:t>
            </a:r>
            <a:endParaRPr lang="de-DE" sz="1000" dirty="0">
              <a:latin typeface="Monaco"/>
            </a:endParaRPr>
          </a:p>
          <a:p>
            <a:pPr lvl="1"/>
            <a:r>
              <a:rPr lang="de-DE" sz="1000" dirty="0" smtClean="0">
                <a:latin typeface="Monaco"/>
              </a:rPr>
              <a:t>      </a:t>
            </a:r>
            <a:r>
              <a:rPr lang="de-DE" sz="1000" dirty="0" err="1">
                <a:latin typeface="Monaco"/>
              </a:rPr>
              <a:t>irrgarten.</a:t>
            </a:r>
            <a:r>
              <a:rPr lang="de-DE" sz="1000" b="1" dirty="0" err="1">
                <a:latin typeface="Monaco"/>
              </a:rPr>
              <a:t>schreibeText</a:t>
            </a:r>
            <a:r>
              <a:rPr lang="de-DE" sz="1000" b="1" dirty="0">
                <a:latin typeface="Monaco"/>
              </a:rPr>
              <a:t> </a:t>
            </a:r>
            <a:r>
              <a:rPr lang="de-DE" sz="1000" b="1" dirty="0" smtClean="0">
                <a:latin typeface="Monaco"/>
              </a:rPr>
              <a:t>(</a:t>
            </a:r>
            <a:r>
              <a:rPr lang="de-DE" sz="1000" b="1" dirty="0">
                <a:solidFill>
                  <a:schemeClr val="accent1">
                    <a:lumMod val="50000"/>
                  </a:schemeClr>
                </a:solidFill>
                <a:latin typeface="Monaco"/>
              </a:rPr>
              <a:t>5</a:t>
            </a:r>
            <a:r>
              <a:rPr lang="de-DE" sz="1000" b="1" dirty="0" smtClean="0">
                <a:latin typeface="Monaco"/>
              </a:rPr>
              <a:t>, 5,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'Ende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dirty="0" smtClean="0">
                <a:latin typeface="Monaco"/>
              </a:rPr>
              <a:t>);</a:t>
            </a:r>
          </a:p>
          <a:p>
            <a:pPr lvl="1"/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  }</a:t>
            </a:r>
            <a:endParaRPr lang="de-DE" sz="1000" dirty="0">
              <a:latin typeface="Monaco"/>
            </a:endParaRPr>
          </a:p>
          <a:p>
            <a:r>
              <a:rPr lang="de-DE" sz="1000" dirty="0" smtClean="0">
                <a:latin typeface="Monaco"/>
              </a:rPr>
              <a:t>  );</a:t>
            </a:r>
            <a:endParaRPr lang="de-DE" sz="1000" dirty="0">
              <a:latin typeface="Monaco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 irrgarten.neuesPortal(16,1</a:t>
            </a:r>
            <a:r>
              <a:rPr lang="de-DE" sz="1000" noProof="1">
                <a:latin typeface="Monaco" charset="0"/>
              </a:rPr>
              <a:t>,'links',16,26);</a:t>
            </a:r>
          </a:p>
          <a:p>
            <a:r>
              <a:rPr lang="de-DE" sz="1000" noProof="1">
                <a:latin typeface="Monaco" charset="0"/>
              </a:rPr>
              <a:t>    irrgarten.neuesPortal(16,26,'rechts',16,1);</a:t>
            </a:r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dirty="0" err="1">
                <a:solidFill>
                  <a:schemeClr val="accent5">
                    <a:lumMod val="50000"/>
                  </a:schemeClr>
                </a:solidFill>
                <a:latin typeface="Monaco"/>
              </a:rPr>
              <a:t>f</a:t>
            </a:r>
            <a:r>
              <a:rPr lang="de-DE" sz="1000" b="1" dirty="0" err="1" smtClean="0">
                <a:solidFill>
                  <a:schemeClr val="accent5">
                    <a:lumMod val="50000"/>
                  </a:schemeClr>
                </a:solidFill>
                <a:latin typeface="Monaco"/>
              </a:rPr>
              <a:t>unction</a:t>
            </a:r>
            <a:r>
              <a:rPr lang="de-DE" sz="1000" dirty="0" smtClean="0">
                <a:latin typeface="Monaco"/>
              </a:rPr>
              <a:t> </a:t>
            </a:r>
            <a:r>
              <a:rPr lang="de-DE" sz="1000" dirty="0" err="1">
                <a:latin typeface="Monaco"/>
              </a:rPr>
              <a:t>spieleFressenTonAb</a:t>
            </a:r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() 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</a:t>
            </a:r>
            <a:r>
              <a:rPr lang="de-DE" sz="1000" dirty="0" smtClean="0">
                <a:latin typeface="Monaco"/>
              </a:rPr>
              <a:t>{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   </a:t>
            </a:r>
            <a:r>
              <a:rPr lang="de-DE" sz="1000" dirty="0" err="1" smtClean="0">
                <a:latin typeface="Monaco"/>
              </a:rPr>
              <a:t>new</a:t>
            </a:r>
            <a:r>
              <a:rPr lang="de-DE" sz="1000" dirty="0" smtClean="0">
                <a:latin typeface="Monaco"/>
              </a:rPr>
              <a:t> </a:t>
            </a:r>
            <a:r>
              <a:rPr lang="de-DE" sz="1000" b="1" dirty="0">
                <a:latin typeface="Monaco"/>
              </a:rPr>
              <a:t>Audio</a:t>
            </a:r>
            <a:r>
              <a:rPr lang="de-DE" sz="1000" dirty="0">
                <a:latin typeface="Monaco"/>
              </a:rPr>
              <a:t>('./</a:t>
            </a:r>
            <a:r>
              <a:rPr lang="de-DE" sz="1000" dirty="0" err="1">
                <a:latin typeface="Monaco"/>
              </a:rPr>
              <a:t>sounds</a:t>
            </a:r>
            <a:r>
              <a:rPr lang="de-DE" sz="1000" dirty="0">
                <a:latin typeface="Monaco"/>
              </a:rPr>
              <a:t>/pacmanFressen.wav').</a:t>
            </a:r>
            <a:r>
              <a:rPr lang="de-DE" sz="1000" dirty="0" err="1">
                <a:latin typeface="Monaco"/>
              </a:rPr>
              <a:t>play</a:t>
            </a:r>
            <a:r>
              <a:rPr lang="de-DE" sz="1000" dirty="0" smtClean="0">
                <a:latin typeface="Monaco"/>
              </a:rPr>
              <a:t>();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</a:t>
            </a:r>
            <a:r>
              <a:rPr lang="de-DE" sz="1000" dirty="0" smtClean="0">
                <a:latin typeface="Monaco"/>
              </a:rPr>
              <a:t>}</a:t>
            </a:r>
            <a:endParaRPr lang="de-DE" sz="1000" dirty="0">
              <a:latin typeface="Monaco"/>
            </a:endParaRP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>
                <a:solidFill>
                  <a:schemeClr val="tx2"/>
                </a:solidFill>
                <a:latin typeface="Monaco" charset="0"/>
              </a:rPr>
              <a:t>function</a:t>
            </a:r>
            <a:r>
              <a:rPr lang="de-DE" sz="1000" noProof="1">
                <a:latin typeface="Monaco" charset="0"/>
              </a:rPr>
              <a:t> aktionAmEnde() {</a:t>
            </a:r>
          </a:p>
          <a:p>
            <a:r>
              <a:rPr lang="de-DE" sz="1000" noProof="1">
                <a:latin typeface="Monaco" charset="0"/>
              </a:rPr>
              <a:t>    irrgarten.</a:t>
            </a:r>
            <a:r>
              <a:rPr lang="de-DE" sz="1000" b="1" noProof="1">
                <a:latin typeface="Monaco" charset="0"/>
              </a:rPr>
              <a:t>schreibeText</a:t>
            </a:r>
            <a:r>
              <a:rPr lang="de-DE" sz="1000" noProof="1">
                <a:latin typeface="Monaco" charset="0"/>
              </a:rPr>
              <a:t>(620, 300, 'ENDE');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  new Audio('./sounds/pacmanEnde.mp3').</a:t>
            </a:r>
            <a:r>
              <a:rPr lang="de-DE" sz="1000" noProof="1">
                <a:latin typeface="Monaco" charset="0"/>
              </a:rPr>
              <a:t>play</a:t>
            </a:r>
            <a:r>
              <a:rPr lang="de-DE" sz="1000" noProof="1" smtClean="0">
                <a:latin typeface="Monaco" charset="0"/>
              </a:rPr>
              <a:t>();</a:t>
            </a:r>
          </a:p>
          <a:p>
            <a:r>
              <a:rPr lang="de-DE" sz="1000" noProof="1" smtClean="0">
                <a:latin typeface="Monaco" charset="0"/>
              </a:rPr>
              <a:t>}</a:t>
            </a:r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{start};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9" y="3127822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7" y="6543893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2860065" y="3787066"/>
            <a:ext cx="2214382" cy="2430891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80910" y="4907852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3061981" y="4205880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2484748" y="4319184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6125650" y="4629062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 smtClean="0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ENDE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84950" y="8784631"/>
            <a:ext cx="4082902" cy="28077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30" name="Textfeld 129"/>
          <p:cNvSpPr txBox="1"/>
          <p:nvPr/>
        </p:nvSpPr>
        <p:spPr>
          <a:xfrm>
            <a:off x="285042" y="1214552"/>
            <a:ext cx="4373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 smtClean="0">
                <a:latin typeface="Segoe Print" charset="0"/>
                <a:ea typeface="Segoe Print" charset="0"/>
                <a:cs typeface="Segoe Print" charset="0"/>
              </a:rPr>
              <a:t>Spickzettel 2</a:t>
            </a:r>
            <a:endParaRPr lang="de-DE" sz="4800" noProof="1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/>
              <a:t>http://adresse:8080/</a:t>
            </a:r>
          </a:p>
          <a:p>
            <a:r>
              <a:rPr lang="de-DE" sz="1000" noProof="1"/>
              <a:t>?</a:t>
            </a:r>
            <a:r>
              <a:rPr lang="de-DE" sz="1000" b="1" noProof="1"/>
              <a:t>color</a:t>
            </a:r>
            <a:r>
              <a:rPr lang="de-DE" sz="1000" noProof="1"/>
              <a:t>=rgb(0,0,255)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speed</a:t>
            </a:r>
            <a:r>
              <a:rPr lang="de-DE" sz="1000" noProof="1"/>
              <a:t>=3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name</a:t>
            </a:r>
            <a:r>
              <a:rPr lang="de-DE" sz="1000" noProof="1"/>
              <a:t>=Batman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x</a:t>
            </a:r>
            <a:r>
              <a:rPr lang="de-DE" sz="1000" noProof="1"/>
              <a:t>=3&amp;</a:t>
            </a:r>
            <a:r>
              <a:rPr lang="de-DE" sz="1000" b="1" noProof="1"/>
              <a:t>z</a:t>
            </a:r>
            <a:r>
              <a:rPr lang="de-DE" sz="1000" noProof="1"/>
              <a:t>=5</a:t>
            </a: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39" y="3609868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Freihandform 121"/>
          <p:cNvSpPr/>
          <p:nvPr/>
        </p:nvSpPr>
        <p:spPr>
          <a:xfrm flipV="1">
            <a:off x="2813145" y="4853935"/>
            <a:ext cx="3205823" cy="245828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64989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808074" y="144602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5" name="Rechteck 4"/>
          <p:cNvSpPr/>
          <p:nvPr/>
        </p:nvSpPr>
        <p:spPr>
          <a:xfrm>
            <a:off x="808074" y="521349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6" name="Textfeld 5"/>
          <p:cNvSpPr txBox="1"/>
          <p:nvPr/>
        </p:nvSpPr>
        <p:spPr>
          <a:xfrm>
            <a:off x="4104168" y="272726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Wand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104166" y="649473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Boden</a:t>
            </a:r>
          </a:p>
        </p:txBody>
      </p:sp>
      <p:sp>
        <p:nvSpPr>
          <p:cNvPr id="13" name="Textfeld 7"/>
          <p:cNvSpPr txBox="1"/>
          <p:nvPr/>
        </p:nvSpPr>
        <p:spPr>
          <a:xfrm>
            <a:off x="702689" y="774419"/>
            <a:ext cx="170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Team</a:t>
            </a:r>
          </a:p>
        </p:txBody>
      </p:sp>
      <p:cxnSp>
        <p:nvCxnSpPr>
          <p:cNvPr id="14" name="Gerade Verbindung 9"/>
          <p:cNvCxnSpPr/>
          <p:nvPr/>
        </p:nvCxnSpPr>
        <p:spPr>
          <a:xfrm>
            <a:off x="1392865" y="1064851"/>
            <a:ext cx="1573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5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C00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735</Words>
  <Application>Microsoft Office PowerPoint</Application>
  <PresentationFormat>A4 Paper (210x297 mm)</PresentationFormat>
  <Paragraphs>429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Monaco</vt:lpstr>
      <vt:lpstr>Segoe Print</vt:lpstr>
      <vt:lpstr>Wingdings</vt:lpstr>
      <vt:lpstr>Office-Design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Fabrizio Branca</dc:creator>
  <cp:lastModifiedBy>Stefan Höhn</cp:lastModifiedBy>
  <cp:revision>40</cp:revision>
  <cp:lastPrinted>2016-11-02T17:15:13Z</cp:lastPrinted>
  <dcterms:created xsi:type="dcterms:W3CDTF">2016-10-27T11:21:48Z</dcterms:created>
  <dcterms:modified xsi:type="dcterms:W3CDTF">2017-10-26T16:48:09Z</dcterms:modified>
</cp:coreProperties>
</file>